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6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9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Actionable drivers of HIV stigma</a:t>
            </a:r>
            <a:r>
              <a:rPr lang="en-US" sz="1600" b="1" baseline="0" dirty="0" smtClean="0">
                <a:solidFill>
                  <a:schemeClr val="tx1"/>
                </a:solidFill>
              </a:rPr>
              <a:t> among Thai health staff, 2017 (%)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Sheet1!$A$7:$B$7</c:f>
              <c:strCache>
                <c:ptCount val="2"/>
                <c:pt idx="0">
                  <c:v>Fear of HIV infection</c:v>
                </c:pt>
                <c:pt idx="1">
                  <c:v>Negative attitudes toward PLHIV</c:v>
                </c:pt>
              </c:strCache>
            </c:strRef>
          </c:cat>
          <c:val>
            <c:numRef>
              <c:f>Sheet1!$A$8:$B$8</c:f>
              <c:numCache>
                <c:formatCode>General</c:formatCode>
                <c:ptCount val="2"/>
                <c:pt idx="0">
                  <c:v>50.5</c:v>
                </c:pt>
                <c:pt idx="1">
                  <c:v>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6-4529-9141-4A3D8877D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120597024"/>
        <c:axId val="2120598272"/>
      </c:barChart>
      <c:catAx>
        <c:axId val="21205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598272"/>
        <c:crosses val="autoZero"/>
        <c:auto val="1"/>
        <c:lblAlgn val="ctr"/>
        <c:lblOffset val="100"/>
        <c:noMultiLvlLbl val="0"/>
      </c:catAx>
      <c:valAx>
        <c:axId val="212059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5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tx1"/>
                </a:solidFill>
              </a:rPr>
              <a:t>Manifestations</a:t>
            </a:r>
            <a:r>
              <a:rPr lang="en-US" sz="1600" b="1" baseline="0" dirty="0" smtClean="0">
                <a:solidFill>
                  <a:schemeClr val="tx1"/>
                </a:solidFill>
              </a:rPr>
              <a:t> of HIV stigma among Thai health staff 2017 (%)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PowerPoint]Sheet1'!$A$11:$D$11</c:f>
              <c:strCache>
                <c:ptCount val="4"/>
                <c:pt idx="0">
                  <c:v>Observed discrimination toward KP</c:v>
                </c:pt>
                <c:pt idx="1">
                  <c:v>Observed discrimination toward PLHIV</c:v>
                </c:pt>
                <c:pt idx="2">
                  <c:v>Uncomfortable working with HIV-infected staff</c:v>
                </c:pt>
                <c:pt idx="3">
                  <c:v>Over-protecting oneself while caring for PLHIV</c:v>
                </c:pt>
              </c:strCache>
            </c:strRef>
          </c:cat>
          <c:val>
            <c:numRef>
              <c:f>'[Chart in Microsoft PowerPoint]Sheet1'!$A$12:$D$12</c:f>
              <c:numCache>
                <c:formatCode>General</c:formatCode>
                <c:ptCount val="4"/>
                <c:pt idx="0">
                  <c:v>19.399999999999999</c:v>
                </c:pt>
                <c:pt idx="1">
                  <c:v>25.8</c:v>
                </c:pt>
                <c:pt idx="2">
                  <c:v>35.1</c:v>
                </c:pt>
                <c:pt idx="3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A-40B5-9110-B7F1BBEF4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1025743"/>
        <c:axId val="1501020335"/>
      </c:barChart>
      <c:catAx>
        <c:axId val="150102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020335"/>
        <c:crosses val="autoZero"/>
        <c:auto val="1"/>
        <c:lblAlgn val="ctr"/>
        <c:lblOffset val="100"/>
        <c:noMultiLvlLbl val="0"/>
      </c:catAx>
      <c:valAx>
        <c:axId val="1501020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02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49546-5D28-47BD-B0B1-4AF560D0538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A6BA4C2-40A8-4EA4-AB51-8F96D90AC82D}">
      <dgm:prSet phldrT="[Text]" custT="1"/>
      <dgm:spPr>
        <a:solidFill>
          <a:srgbClr val="C0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S&amp;D Domains:</a:t>
          </a:r>
          <a:endParaRPr lang="th-TH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Staff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47E7FD-23CF-4079-ACE1-A3D8CD5A67A2}" type="parTrans" cxnId="{1D180245-1E0F-410A-9AB5-E1E1ADF17AE6}">
      <dgm:prSet/>
      <dgm:spPr/>
      <dgm:t>
        <a:bodyPr/>
        <a:lstStyle/>
        <a:p>
          <a:endParaRPr lang="th-TH"/>
        </a:p>
      </dgm:t>
    </dgm:pt>
    <dgm:pt modelId="{F4CC5A6C-7BF6-4AD4-93DC-AD10A598541B}" type="sibTrans" cxnId="{1D180245-1E0F-410A-9AB5-E1E1ADF17AE6}">
      <dgm:prSet/>
      <dgm:spPr/>
      <dgm:t>
        <a:bodyPr/>
        <a:lstStyle/>
        <a:p>
          <a:endParaRPr lang="th-TH"/>
        </a:p>
      </dgm:t>
    </dgm:pt>
    <dgm:pt modelId="{A85429AB-37A7-4291-B473-9BEE0F09EF63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Fear of HIV infection 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 items)</a:t>
          </a:r>
          <a:endParaRPr lang="th-T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FF9627-73DB-407C-AA62-6AD3DC33E0B8}" type="parTrans" cxnId="{A8C7B934-80F8-4F6B-944F-6F87BBC3C2DC}">
      <dgm:prSet/>
      <dgm:spPr/>
      <dgm:t>
        <a:bodyPr/>
        <a:lstStyle/>
        <a:p>
          <a:endParaRPr lang="th-TH"/>
        </a:p>
      </dgm:t>
    </dgm:pt>
    <dgm:pt modelId="{07B1CF51-8E59-4B8D-B588-3FFDEE890A5F}" type="sibTrans" cxnId="{A8C7B934-80F8-4F6B-944F-6F87BBC3C2DC}">
      <dgm:prSet/>
      <dgm:spPr/>
      <dgm:t>
        <a:bodyPr/>
        <a:lstStyle/>
        <a:p>
          <a:endParaRPr lang="th-TH"/>
        </a:p>
      </dgm:t>
    </dgm:pt>
    <dgm:pt modelId="{423EFFCC-6F52-4141-9EC6-F9B746528F43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Negative attitude toward PLHIV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 items)</a:t>
          </a:r>
          <a:endParaRPr lang="th-T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9309F2-6B97-4983-9A05-9465D46C5BC6}" type="parTrans" cxnId="{A68A8190-0A48-48BF-923A-09E16BAAD6FA}">
      <dgm:prSet/>
      <dgm:spPr/>
      <dgm:t>
        <a:bodyPr/>
        <a:lstStyle/>
        <a:p>
          <a:endParaRPr lang="th-TH"/>
        </a:p>
      </dgm:t>
    </dgm:pt>
    <dgm:pt modelId="{A551C2EC-010B-478C-8907-3AFEA135C0D1}" type="sibTrans" cxnId="{A68A8190-0A48-48BF-923A-09E16BAAD6FA}">
      <dgm:prSet/>
      <dgm:spPr/>
      <dgm:t>
        <a:bodyPr/>
        <a:lstStyle/>
        <a:p>
          <a:endParaRPr lang="th-TH"/>
        </a:p>
      </dgm:t>
    </dgm:pt>
    <dgm:pt modelId="{94DA0053-D9A2-4327-B2E9-CCE23C84F35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 protecting oneself </a:t>
          </a:r>
        </a:p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items)</a:t>
          </a:r>
          <a:endParaRPr lang="th-T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520EA2-612F-48E4-8AEF-FA2A89168097}" type="parTrans" cxnId="{4905D7B7-782A-42D3-BEB0-59D8030AE6E9}">
      <dgm:prSet/>
      <dgm:spPr/>
      <dgm:t>
        <a:bodyPr/>
        <a:lstStyle/>
        <a:p>
          <a:endParaRPr lang="th-TH"/>
        </a:p>
      </dgm:t>
    </dgm:pt>
    <dgm:pt modelId="{3D6C6F49-A0DF-4D97-90AF-A6F8BA6CEDD1}" type="sibTrans" cxnId="{4905D7B7-782A-42D3-BEB0-59D8030AE6E9}">
      <dgm:prSet/>
      <dgm:spPr/>
      <dgm:t>
        <a:bodyPr/>
        <a:lstStyle/>
        <a:p>
          <a:endParaRPr lang="th-TH"/>
        </a:p>
      </dgm:t>
    </dgm:pt>
    <dgm:pt modelId="{228B41CA-C2A5-4915-8D42-20299260E73B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A6F16-86DF-49AB-BB6B-059B8DA08C55}" type="parTrans" cxnId="{E6AF33E6-DF57-4829-918C-C45CBCA17809}">
      <dgm:prSet/>
      <dgm:spPr/>
      <dgm:t>
        <a:bodyPr/>
        <a:lstStyle/>
        <a:p>
          <a:endParaRPr lang="th-TH"/>
        </a:p>
      </dgm:t>
    </dgm:pt>
    <dgm:pt modelId="{8A9AF333-A0C5-48EF-85CD-44A7C8883192}" type="sibTrans" cxnId="{E6AF33E6-DF57-4829-918C-C45CBCA17809}">
      <dgm:prSet/>
      <dgm:spPr/>
      <dgm:t>
        <a:bodyPr/>
        <a:lstStyle/>
        <a:p>
          <a:endParaRPr lang="th-TH"/>
        </a:p>
      </dgm:t>
    </dgm:pt>
    <dgm:pt modelId="{34B03B0F-A64B-4257-8799-8C503FD3B181}">
      <dgm:prSet phldrT="[Text]" custT="1"/>
      <dgm:spPr>
        <a:solidFill>
          <a:schemeClr val="accent2"/>
        </a:solidFill>
      </dgm:spPr>
      <dgm:t>
        <a:bodyPr/>
        <a:lstStyle/>
        <a:p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4AE76-7766-4D82-945E-937764EBF497}" type="parTrans" cxnId="{DFD788CC-E7B1-4EE3-BB93-D5B0F0A768F3}">
      <dgm:prSet/>
      <dgm:spPr/>
      <dgm:t>
        <a:bodyPr/>
        <a:lstStyle/>
        <a:p>
          <a:endParaRPr lang="th-TH"/>
        </a:p>
      </dgm:t>
    </dgm:pt>
    <dgm:pt modelId="{349F8951-6A1D-4595-9B51-08CFD7CF4744}" type="sibTrans" cxnId="{DFD788CC-E7B1-4EE3-BB93-D5B0F0A768F3}">
      <dgm:prSet/>
      <dgm:spPr/>
      <dgm:t>
        <a:bodyPr/>
        <a:lstStyle/>
        <a:p>
          <a:endParaRPr lang="th-TH"/>
        </a:p>
      </dgm:t>
    </dgm:pt>
    <dgm:pt modelId="{CB6C2766-5526-4DC7-97CC-B07493C9DCA4}">
      <dgm:prSet phldrT="[Text]" custT="1"/>
      <dgm:spPr>
        <a:solidFill>
          <a:schemeClr val="accent2"/>
        </a:solidFill>
      </dgm:spPr>
      <dgm:t>
        <a:bodyPr/>
        <a:lstStyle/>
        <a:p>
          <a:endParaRPr lang="th-TH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177BF-6EBF-4592-88D4-0F0EB7847AEE}" type="sibTrans" cxnId="{867238F9-802C-4A86-82A0-2D43C96C431A}">
      <dgm:prSet/>
      <dgm:spPr/>
      <dgm:t>
        <a:bodyPr/>
        <a:lstStyle/>
        <a:p>
          <a:endParaRPr lang="th-TH"/>
        </a:p>
      </dgm:t>
    </dgm:pt>
    <dgm:pt modelId="{5F822197-DC34-4C00-BD1F-73F261598EAB}" type="parTrans" cxnId="{867238F9-802C-4A86-82A0-2D43C96C431A}">
      <dgm:prSet/>
      <dgm:spPr/>
      <dgm:t>
        <a:bodyPr/>
        <a:lstStyle/>
        <a:p>
          <a:endParaRPr lang="th-TH"/>
        </a:p>
      </dgm:t>
    </dgm:pt>
    <dgm:pt modelId="{2D033550-AD86-4947-BEC0-C9BF09C556C8}" type="pres">
      <dgm:prSet presAssocID="{05649546-5D28-47BD-B0B1-4AF560D053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5EC6676A-2130-4C15-A75E-442DF08570A1}" type="pres">
      <dgm:prSet presAssocID="{8A6BA4C2-40A8-4EA4-AB51-8F96D90AC82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F88A0A9E-604D-47D5-88CC-F57DB2494197}" type="pres">
      <dgm:prSet presAssocID="{A85429AB-37A7-4291-B473-9BEE0F09EF63}" presName="Accent1" presStyleCnt="0"/>
      <dgm:spPr/>
    </dgm:pt>
    <dgm:pt modelId="{EF73860C-4A0F-4538-948D-E67B8E34640D}" type="pres">
      <dgm:prSet presAssocID="{A85429AB-37A7-4291-B473-9BEE0F09EF63}" presName="Accent" presStyleLbl="bgShp" presStyleIdx="0" presStyleCnt="6"/>
      <dgm:spPr/>
    </dgm:pt>
    <dgm:pt modelId="{F537DCCA-EF24-475D-82D1-F7336C7E42D3}" type="pres">
      <dgm:prSet presAssocID="{A85429AB-37A7-4291-B473-9BEE0F09EF6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D10BA9-08DA-468B-A58E-7312726AC13F}" type="pres">
      <dgm:prSet presAssocID="{423EFFCC-6F52-4141-9EC6-F9B746528F43}" presName="Accent2" presStyleCnt="0"/>
      <dgm:spPr/>
    </dgm:pt>
    <dgm:pt modelId="{9360A60B-1BD9-4E0F-BE90-578AFF667CF9}" type="pres">
      <dgm:prSet presAssocID="{423EFFCC-6F52-4141-9EC6-F9B746528F43}" presName="Accent" presStyleLbl="bgShp" presStyleIdx="1" presStyleCnt="6"/>
      <dgm:spPr/>
    </dgm:pt>
    <dgm:pt modelId="{9599D44C-FA55-4E14-B8E4-D1B0005FE2C9}" type="pres">
      <dgm:prSet presAssocID="{423EFFCC-6F52-4141-9EC6-F9B746528F4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5BAE41-5CC4-4CFB-BE21-FF6D6F6FDAC7}" type="pres">
      <dgm:prSet presAssocID="{94DA0053-D9A2-4327-B2E9-CCE23C84F353}" presName="Accent3" presStyleCnt="0"/>
      <dgm:spPr/>
    </dgm:pt>
    <dgm:pt modelId="{FE5581F3-10EB-4A3F-B07D-94253AC6C08D}" type="pres">
      <dgm:prSet presAssocID="{94DA0053-D9A2-4327-B2E9-CCE23C84F353}" presName="Accent" presStyleLbl="bgShp" presStyleIdx="2" presStyleCnt="6"/>
      <dgm:spPr/>
    </dgm:pt>
    <dgm:pt modelId="{7172EFC1-A756-4856-BEFE-3F11C3A0BC51}" type="pres">
      <dgm:prSet presAssocID="{94DA0053-D9A2-4327-B2E9-CCE23C84F35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BFDAE4-F6F5-4A1B-8C9C-A674C48177DD}" type="pres">
      <dgm:prSet presAssocID="{228B41CA-C2A5-4915-8D42-20299260E73B}" presName="Accent4" presStyleCnt="0"/>
      <dgm:spPr/>
    </dgm:pt>
    <dgm:pt modelId="{23CD98EF-261C-4C76-9492-AA877C93DDC1}" type="pres">
      <dgm:prSet presAssocID="{228B41CA-C2A5-4915-8D42-20299260E73B}" presName="Accent" presStyleLbl="bgShp" presStyleIdx="3" presStyleCnt="6"/>
      <dgm:spPr/>
    </dgm:pt>
    <dgm:pt modelId="{FDB84F13-6004-4DB3-9B53-F478672CC252}" type="pres">
      <dgm:prSet presAssocID="{228B41CA-C2A5-4915-8D42-20299260E7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212F9F-DFE0-445A-BBC8-5CF2B766B758}" type="pres">
      <dgm:prSet presAssocID="{34B03B0F-A64B-4257-8799-8C503FD3B181}" presName="Accent5" presStyleCnt="0"/>
      <dgm:spPr/>
    </dgm:pt>
    <dgm:pt modelId="{1931B585-2BA1-4998-98C8-7CACD6018FE7}" type="pres">
      <dgm:prSet presAssocID="{34B03B0F-A64B-4257-8799-8C503FD3B181}" presName="Accent" presStyleLbl="bgShp" presStyleIdx="4" presStyleCnt="6"/>
      <dgm:spPr/>
    </dgm:pt>
    <dgm:pt modelId="{F58AB3EF-12D9-46B1-A917-534BED845FF1}" type="pres">
      <dgm:prSet presAssocID="{34B03B0F-A64B-4257-8799-8C503FD3B18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2841F7-7DA5-4D79-B638-45F841E67193}" type="pres">
      <dgm:prSet presAssocID="{CB6C2766-5526-4DC7-97CC-B07493C9DCA4}" presName="Accent6" presStyleCnt="0"/>
      <dgm:spPr/>
    </dgm:pt>
    <dgm:pt modelId="{AF6C8848-23D4-4CA0-9565-0AA3EDF06273}" type="pres">
      <dgm:prSet presAssocID="{CB6C2766-5526-4DC7-97CC-B07493C9DCA4}" presName="Accent" presStyleLbl="bgShp" presStyleIdx="5" presStyleCnt="6"/>
      <dgm:spPr/>
    </dgm:pt>
    <dgm:pt modelId="{3C26506E-BBC0-41E0-B75D-810F66395B0C}" type="pres">
      <dgm:prSet presAssocID="{CB6C2766-5526-4DC7-97CC-B07493C9DCA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905D7B7-782A-42D3-BEB0-59D8030AE6E9}" srcId="{8A6BA4C2-40A8-4EA4-AB51-8F96D90AC82D}" destId="{94DA0053-D9A2-4327-B2E9-CCE23C84F353}" srcOrd="2" destOrd="0" parTransId="{64520EA2-612F-48E4-8AEF-FA2A89168097}" sibTransId="{3D6C6F49-A0DF-4D97-90AF-A6F8BA6CEDD1}"/>
    <dgm:cxn modelId="{A68A8190-0A48-48BF-923A-09E16BAAD6FA}" srcId="{8A6BA4C2-40A8-4EA4-AB51-8F96D90AC82D}" destId="{423EFFCC-6F52-4141-9EC6-F9B746528F43}" srcOrd="1" destOrd="0" parTransId="{8E9309F2-6B97-4983-9A05-9465D46C5BC6}" sibTransId="{A551C2EC-010B-478C-8907-3AFEA135C0D1}"/>
    <dgm:cxn modelId="{1D180245-1E0F-410A-9AB5-E1E1ADF17AE6}" srcId="{05649546-5D28-47BD-B0B1-4AF560D05381}" destId="{8A6BA4C2-40A8-4EA4-AB51-8F96D90AC82D}" srcOrd="0" destOrd="0" parTransId="{6247E7FD-23CF-4079-ACE1-A3D8CD5A67A2}" sibTransId="{F4CC5A6C-7BF6-4AD4-93DC-AD10A598541B}"/>
    <dgm:cxn modelId="{E6AF33E6-DF57-4829-918C-C45CBCA17809}" srcId="{8A6BA4C2-40A8-4EA4-AB51-8F96D90AC82D}" destId="{228B41CA-C2A5-4915-8D42-20299260E73B}" srcOrd="3" destOrd="0" parTransId="{750A6F16-86DF-49AB-BB6B-059B8DA08C55}" sibTransId="{8A9AF333-A0C5-48EF-85CD-44A7C8883192}"/>
    <dgm:cxn modelId="{25FF044F-0781-434F-8479-3C98B372235E}" type="presOf" srcId="{228B41CA-C2A5-4915-8D42-20299260E73B}" destId="{FDB84F13-6004-4DB3-9B53-F478672CC252}" srcOrd="0" destOrd="0" presId="urn:microsoft.com/office/officeart/2011/layout/HexagonRadial"/>
    <dgm:cxn modelId="{34B1857C-7C64-42C8-98D6-72C8A2333AFE}" type="presOf" srcId="{05649546-5D28-47BD-B0B1-4AF560D05381}" destId="{2D033550-AD86-4947-BEC0-C9BF09C556C8}" srcOrd="0" destOrd="0" presId="urn:microsoft.com/office/officeart/2011/layout/HexagonRadial"/>
    <dgm:cxn modelId="{D811E726-0023-40A7-9F54-E83B73165008}" type="presOf" srcId="{94DA0053-D9A2-4327-B2E9-CCE23C84F353}" destId="{7172EFC1-A756-4856-BEFE-3F11C3A0BC51}" srcOrd="0" destOrd="0" presId="urn:microsoft.com/office/officeart/2011/layout/HexagonRadial"/>
    <dgm:cxn modelId="{BF0ACD20-A3D9-43D0-B66E-D718CE4F9092}" type="presOf" srcId="{A85429AB-37A7-4291-B473-9BEE0F09EF63}" destId="{F537DCCA-EF24-475D-82D1-F7336C7E42D3}" srcOrd="0" destOrd="0" presId="urn:microsoft.com/office/officeart/2011/layout/HexagonRadial"/>
    <dgm:cxn modelId="{C6849D42-797E-42F8-8278-D2378AE03654}" type="presOf" srcId="{34B03B0F-A64B-4257-8799-8C503FD3B181}" destId="{F58AB3EF-12D9-46B1-A917-534BED845FF1}" srcOrd="0" destOrd="0" presId="urn:microsoft.com/office/officeart/2011/layout/HexagonRadial"/>
    <dgm:cxn modelId="{5C79AAC1-CDC8-4337-B7D3-8A20ACB1845D}" type="presOf" srcId="{8A6BA4C2-40A8-4EA4-AB51-8F96D90AC82D}" destId="{5EC6676A-2130-4C15-A75E-442DF08570A1}" srcOrd="0" destOrd="0" presId="urn:microsoft.com/office/officeart/2011/layout/HexagonRadial"/>
    <dgm:cxn modelId="{C0E6E7A8-AA98-4929-AF5C-04B80479542F}" type="presOf" srcId="{CB6C2766-5526-4DC7-97CC-B07493C9DCA4}" destId="{3C26506E-BBC0-41E0-B75D-810F66395B0C}" srcOrd="0" destOrd="0" presId="urn:microsoft.com/office/officeart/2011/layout/HexagonRadial"/>
    <dgm:cxn modelId="{A8C7B934-80F8-4F6B-944F-6F87BBC3C2DC}" srcId="{8A6BA4C2-40A8-4EA4-AB51-8F96D90AC82D}" destId="{A85429AB-37A7-4291-B473-9BEE0F09EF63}" srcOrd="0" destOrd="0" parTransId="{E1FF9627-73DB-407C-AA62-6AD3DC33E0B8}" sibTransId="{07B1CF51-8E59-4B8D-B588-3FFDEE890A5F}"/>
    <dgm:cxn modelId="{867238F9-802C-4A86-82A0-2D43C96C431A}" srcId="{8A6BA4C2-40A8-4EA4-AB51-8F96D90AC82D}" destId="{CB6C2766-5526-4DC7-97CC-B07493C9DCA4}" srcOrd="5" destOrd="0" parTransId="{5F822197-DC34-4C00-BD1F-73F261598EAB}" sibTransId="{7EF177BF-6EBF-4592-88D4-0F0EB7847AEE}"/>
    <dgm:cxn modelId="{29B29526-BC0D-4B89-B9C2-C7ED82A63670}" type="presOf" srcId="{423EFFCC-6F52-4141-9EC6-F9B746528F43}" destId="{9599D44C-FA55-4E14-B8E4-D1B0005FE2C9}" srcOrd="0" destOrd="0" presId="urn:microsoft.com/office/officeart/2011/layout/HexagonRadial"/>
    <dgm:cxn modelId="{DFD788CC-E7B1-4EE3-BB93-D5B0F0A768F3}" srcId="{8A6BA4C2-40A8-4EA4-AB51-8F96D90AC82D}" destId="{34B03B0F-A64B-4257-8799-8C503FD3B181}" srcOrd="4" destOrd="0" parTransId="{9224AE76-7766-4D82-945E-937764EBF497}" sibTransId="{349F8951-6A1D-4595-9B51-08CFD7CF4744}"/>
    <dgm:cxn modelId="{696BD941-70F8-496F-926D-6881502F176B}" type="presParOf" srcId="{2D033550-AD86-4947-BEC0-C9BF09C556C8}" destId="{5EC6676A-2130-4C15-A75E-442DF08570A1}" srcOrd="0" destOrd="0" presId="urn:microsoft.com/office/officeart/2011/layout/HexagonRadial"/>
    <dgm:cxn modelId="{3617299A-2F80-4CD6-899F-0E1C509BB3BA}" type="presParOf" srcId="{2D033550-AD86-4947-BEC0-C9BF09C556C8}" destId="{F88A0A9E-604D-47D5-88CC-F57DB2494197}" srcOrd="1" destOrd="0" presId="urn:microsoft.com/office/officeart/2011/layout/HexagonRadial"/>
    <dgm:cxn modelId="{6691B790-BA56-4672-8589-66EFDD936A23}" type="presParOf" srcId="{F88A0A9E-604D-47D5-88CC-F57DB2494197}" destId="{EF73860C-4A0F-4538-948D-E67B8E34640D}" srcOrd="0" destOrd="0" presId="urn:microsoft.com/office/officeart/2011/layout/HexagonRadial"/>
    <dgm:cxn modelId="{5303BE7A-2B03-482A-9D33-95CA9D908A1F}" type="presParOf" srcId="{2D033550-AD86-4947-BEC0-C9BF09C556C8}" destId="{F537DCCA-EF24-475D-82D1-F7336C7E42D3}" srcOrd="2" destOrd="0" presId="urn:microsoft.com/office/officeart/2011/layout/HexagonRadial"/>
    <dgm:cxn modelId="{040D00BB-4A02-4F83-81FA-7E23090EB424}" type="presParOf" srcId="{2D033550-AD86-4947-BEC0-C9BF09C556C8}" destId="{55D10BA9-08DA-468B-A58E-7312726AC13F}" srcOrd="3" destOrd="0" presId="urn:microsoft.com/office/officeart/2011/layout/HexagonRadial"/>
    <dgm:cxn modelId="{DD29825D-B434-4638-9B1F-D8BAF62EFD88}" type="presParOf" srcId="{55D10BA9-08DA-468B-A58E-7312726AC13F}" destId="{9360A60B-1BD9-4E0F-BE90-578AFF667CF9}" srcOrd="0" destOrd="0" presId="urn:microsoft.com/office/officeart/2011/layout/HexagonRadial"/>
    <dgm:cxn modelId="{B394DB55-CC87-47A7-B2A8-19169AB0802E}" type="presParOf" srcId="{2D033550-AD86-4947-BEC0-C9BF09C556C8}" destId="{9599D44C-FA55-4E14-B8E4-D1B0005FE2C9}" srcOrd="4" destOrd="0" presId="urn:microsoft.com/office/officeart/2011/layout/HexagonRadial"/>
    <dgm:cxn modelId="{5DE0D1D3-9703-4153-98EC-3ECEEAFC8236}" type="presParOf" srcId="{2D033550-AD86-4947-BEC0-C9BF09C556C8}" destId="{7A5BAE41-5CC4-4CFB-BE21-FF6D6F6FDAC7}" srcOrd="5" destOrd="0" presId="urn:microsoft.com/office/officeart/2011/layout/HexagonRadial"/>
    <dgm:cxn modelId="{AAFD0FB1-DBA7-4861-96E4-3FD98E02B4D0}" type="presParOf" srcId="{7A5BAE41-5CC4-4CFB-BE21-FF6D6F6FDAC7}" destId="{FE5581F3-10EB-4A3F-B07D-94253AC6C08D}" srcOrd="0" destOrd="0" presId="urn:microsoft.com/office/officeart/2011/layout/HexagonRadial"/>
    <dgm:cxn modelId="{833C040A-B382-453A-AADA-34E7937FAE33}" type="presParOf" srcId="{2D033550-AD86-4947-BEC0-C9BF09C556C8}" destId="{7172EFC1-A756-4856-BEFE-3F11C3A0BC51}" srcOrd="6" destOrd="0" presId="urn:microsoft.com/office/officeart/2011/layout/HexagonRadial"/>
    <dgm:cxn modelId="{ED266EA2-04A5-425E-B3DF-F1DEA47A3476}" type="presParOf" srcId="{2D033550-AD86-4947-BEC0-C9BF09C556C8}" destId="{2ABFDAE4-F6F5-4A1B-8C9C-A674C48177DD}" srcOrd="7" destOrd="0" presId="urn:microsoft.com/office/officeart/2011/layout/HexagonRadial"/>
    <dgm:cxn modelId="{F02FBBDB-EDEE-4C16-9228-124709999A88}" type="presParOf" srcId="{2ABFDAE4-F6F5-4A1B-8C9C-A674C48177DD}" destId="{23CD98EF-261C-4C76-9492-AA877C93DDC1}" srcOrd="0" destOrd="0" presId="urn:microsoft.com/office/officeart/2011/layout/HexagonRadial"/>
    <dgm:cxn modelId="{C56101F9-9929-4342-86EA-D99745A4F4FF}" type="presParOf" srcId="{2D033550-AD86-4947-BEC0-C9BF09C556C8}" destId="{FDB84F13-6004-4DB3-9B53-F478672CC252}" srcOrd="8" destOrd="0" presId="urn:microsoft.com/office/officeart/2011/layout/HexagonRadial"/>
    <dgm:cxn modelId="{E89B973C-8E85-42D6-A497-1384683FA0F2}" type="presParOf" srcId="{2D033550-AD86-4947-BEC0-C9BF09C556C8}" destId="{44212F9F-DFE0-445A-BBC8-5CF2B766B758}" srcOrd="9" destOrd="0" presId="urn:microsoft.com/office/officeart/2011/layout/HexagonRadial"/>
    <dgm:cxn modelId="{04940FE8-FE1E-45B4-8C90-657C8C8F58E8}" type="presParOf" srcId="{44212F9F-DFE0-445A-BBC8-5CF2B766B758}" destId="{1931B585-2BA1-4998-98C8-7CACD6018FE7}" srcOrd="0" destOrd="0" presId="urn:microsoft.com/office/officeart/2011/layout/HexagonRadial"/>
    <dgm:cxn modelId="{55C2098E-572B-4DB1-98F1-E5A0D9561573}" type="presParOf" srcId="{2D033550-AD86-4947-BEC0-C9BF09C556C8}" destId="{F58AB3EF-12D9-46B1-A917-534BED845FF1}" srcOrd="10" destOrd="0" presId="urn:microsoft.com/office/officeart/2011/layout/HexagonRadial"/>
    <dgm:cxn modelId="{A01A6B94-FBDB-45AD-B6E8-B20D7A947417}" type="presParOf" srcId="{2D033550-AD86-4947-BEC0-C9BF09C556C8}" destId="{612841F7-7DA5-4D79-B638-45F841E67193}" srcOrd="11" destOrd="0" presId="urn:microsoft.com/office/officeart/2011/layout/HexagonRadial"/>
    <dgm:cxn modelId="{E58F66CE-81D8-4255-9520-7D591222CEF6}" type="presParOf" srcId="{612841F7-7DA5-4D79-B638-45F841E67193}" destId="{AF6C8848-23D4-4CA0-9565-0AA3EDF06273}" srcOrd="0" destOrd="0" presId="urn:microsoft.com/office/officeart/2011/layout/HexagonRadial"/>
    <dgm:cxn modelId="{45661BC6-6E80-4B44-9CCF-D0CD2FC26740}" type="presParOf" srcId="{2D033550-AD86-4947-BEC0-C9BF09C556C8}" destId="{3C26506E-BBC0-41E0-B75D-810F66395B0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6676A-2130-4C15-A75E-442DF08570A1}">
      <dsp:nvSpPr>
        <dsp:cNvPr id="0" name=""/>
        <dsp:cNvSpPr/>
      </dsp:nvSpPr>
      <dsp:spPr>
        <a:xfrm>
          <a:off x="3340908" y="1548673"/>
          <a:ext cx="1968431" cy="1702772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S&amp;D Domains:</a:t>
          </a:r>
          <a:endParaRPr lang="th-TH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Staff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7105" y="1830846"/>
        <a:ext cx="1316037" cy="1138426"/>
      </dsp:txXfrm>
    </dsp:sp>
    <dsp:sp modelId="{9360A60B-1BD9-4E0F-BE90-578AFF667CF9}">
      <dsp:nvSpPr>
        <dsp:cNvPr id="0" name=""/>
        <dsp:cNvSpPr/>
      </dsp:nvSpPr>
      <dsp:spPr>
        <a:xfrm>
          <a:off x="4573524" y="734011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7DCCA-EF24-475D-82D1-F7336C7E42D3}">
      <dsp:nvSpPr>
        <dsp:cNvPr id="0" name=""/>
        <dsp:cNvSpPr/>
      </dsp:nvSpPr>
      <dsp:spPr>
        <a:xfrm>
          <a:off x="3522229" y="0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Fear of HIV infection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 items)</a:t>
          </a:r>
          <a:endParaRPr lang="th-T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9557" y="231270"/>
        <a:ext cx="1078459" cy="932994"/>
      </dsp:txXfrm>
    </dsp:sp>
    <dsp:sp modelId="{FE5581F3-10EB-4A3F-B07D-94253AC6C08D}">
      <dsp:nvSpPr>
        <dsp:cNvPr id="0" name=""/>
        <dsp:cNvSpPr/>
      </dsp:nvSpPr>
      <dsp:spPr>
        <a:xfrm>
          <a:off x="5440293" y="1930321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9D44C-FA55-4E14-B8E4-D1B0005FE2C9}">
      <dsp:nvSpPr>
        <dsp:cNvPr id="0" name=""/>
        <dsp:cNvSpPr/>
      </dsp:nvSpPr>
      <dsp:spPr>
        <a:xfrm>
          <a:off x="5001643" y="858347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Negative attitude toward PLHIV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 items)</a:t>
          </a:r>
          <a:endParaRPr lang="th-T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8971" y="1089617"/>
        <a:ext cx="1078459" cy="932994"/>
      </dsp:txXfrm>
    </dsp:sp>
    <dsp:sp modelId="{23CD98EF-261C-4C76-9492-AA877C93DDC1}">
      <dsp:nvSpPr>
        <dsp:cNvPr id="0" name=""/>
        <dsp:cNvSpPr/>
      </dsp:nvSpPr>
      <dsp:spPr>
        <a:xfrm>
          <a:off x="4838179" y="3280730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2EFC1-A756-4856-BEFE-3F11C3A0BC51}">
      <dsp:nvSpPr>
        <dsp:cNvPr id="0" name=""/>
        <dsp:cNvSpPr/>
      </dsp:nvSpPr>
      <dsp:spPr>
        <a:xfrm>
          <a:off x="5001643" y="2545758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 protecting oneself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items)</a:t>
          </a:r>
          <a:endParaRPr lang="th-T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8971" y="2777028"/>
        <a:ext cx="1078459" cy="932994"/>
      </dsp:txXfrm>
    </dsp:sp>
    <dsp:sp modelId="{1931B585-2BA1-4998-98C8-7CACD6018FE7}">
      <dsp:nvSpPr>
        <dsp:cNvPr id="0" name=""/>
        <dsp:cNvSpPr/>
      </dsp:nvSpPr>
      <dsp:spPr>
        <a:xfrm>
          <a:off x="3344571" y="3420907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84F13-6004-4DB3-9B53-F478672CC252}">
      <dsp:nvSpPr>
        <dsp:cNvPr id="0" name=""/>
        <dsp:cNvSpPr/>
      </dsp:nvSpPr>
      <dsp:spPr>
        <a:xfrm>
          <a:off x="3522229" y="3405065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9557" y="3636335"/>
        <a:ext cx="1078459" cy="932994"/>
      </dsp:txXfrm>
    </dsp:sp>
    <dsp:sp modelId="{AF6C8848-23D4-4CA0-9565-0AA3EDF06273}">
      <dsp:nvSpPr>
        <dsp:cNvPr id="0" name=""/>
        <dsp:cNvSpPr/>
      </dsp:nvSpPr>
      <dsp:spPr>
        <a:xfrm>
          <a:off x="2463607" y="2225078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AB3EF-12D9-46B1-A917-534BED845FF1}">
      <dsp:nvSpPr>
        <dsp:cNvPr id="0" name=""/>
        <dsp:cNvSpPr/>
      </dsp:nvSpPr>
      <dsp:spPr>
        <a:xfrm>
          <a:off x="2035946" y="2546718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274" y="2777988"/>
        <a:ext cx="1078459" cy="932994"/>
      </dsp:txXfrm>
    </dsp:sp>
    <dsp:sp modelId="{3C26506E-BBC0-41E0-B75D-810F66395B0C}">
      <dsp:nvSpPr>
        <dsp:cNvPr id="0" name=""/>
        <dsp:cNvSpPr/>
      </dsp:nvSpPr>
      <dsp:spPr>
        <a:xfrm>
          <a:off x="2035946" y="856427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274" y="1087697"/>
        <a:ext cx="1078459" cy="932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6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954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9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483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832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98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38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93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43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740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892EC-CCAA-49DA-B2A3-FE4D58A5BD2E}" type="datetimeFigureOut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24/07/61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25A5F-B123-49E5-B8A2-0CAB5BB1A3FA}" type="slidenum">
              <a:rPr kumimoji="0" lang="th-T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4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6317-6536-458D-ACD9-E83C6434C295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C5F2-967A-4B66-A6B9-5B01C56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25D4D-289E-48C1-B277-2BEB492A7D1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 W3" pitchFamily="1" charset="-128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6154"/>
            <a:ext cx="7772400" cy="2387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</a:rPr>
              <a:t>HIV-related stigma and discrimination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among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health care personnel in Thailand: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esults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of the 2017 national surveillance survey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980" y="4214514"/>
            <a:ext cx="6858000" cy="16557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Kriengkrai Srithanaviboonchai MD, MPH</a:t>
            </a:r>
          </a:p>
          <a:p>
            <a:r>
              <a:rPr lang="en-US" sz="1600" dirty="0" smtClean="0"/>
              <a:t>Research Institute for Health Sciences </a:t>
            </a:r>
          </a:p>
          <a:p>
            <a:r>
              <a:rPr lang="en-US" sz="1600" dirty="0" smtClean="0"/>
              <a:t>and Faculty o Medicine, </a:t>
            </a:r>
          </a:p>
          <a:p>
            <a:r>
              <a:rPr lang="en-US" sz="1600" dirty="0" smtClean="0"/>
              <a:t>Chiang Mai University, Thailand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64" y="4241977"/>
            <a:ext cx="1456178" cy="128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97" y="4214514"/>
            <a:ext cx="1139689" cy="14117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935371" y="3174523"/>
            <a:ext cx="7225218" cy="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8" y="157786"/>
            <a:ext cx="2088644" cy="3519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10" y="3668857"/>
            <a:ext cx="214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160544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Thailand’s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surveillance sites on HIV-related S&amp;D in health facilities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05" y="-3626"/>
            <a:ext cx="6824895" cy="44203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5598" y="4603366"/>
            <a:ext cx="8834500" cy="21079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2013-2014	Adaptation of global tool to the Thai	context and development of survey  	methodology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First round survey of Thailand’s national 	surveillance (5 provincial sites) + 12 	voluntary provinces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2016	Adaptation of tools and methodology 	and pilot surveys in Lao PDR and Ho Chi 	Minh 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2017	Second round survey of Thailand’s 	national surveillance (13 provincial sites) 	+ 8 voluntary provinces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2019	Third round survey of Thailand’s...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60129"/>
              </p:ext>
            </p:extLst>
          </p:nvPr>
        </p:nvGraphicFramePr>
        <p:xfrm>
          <a:off x="216568" y="1061787"/>
          <a:ext cx="865070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65833" y="2772512"/>
            <a:ext cx="1613115" cy="1395534"/>
            <a:chOff x="2714595" y="1141902"/>
            <a:chExt cx="2150820" cy="1860712"/>
          </a:xfrm>
          <a:solidFill>
            <a:schemeClr val="accent6"/>
          </a:solidFill>
        </p:grpSpPr>
        <p:sp>
          <p:nvSpPr>
            <p:cNvPr id="8" name="Hexagon 7"/>
            <p:cNvSpPr/>
            <p:nvPr/>
          </p:nvSpPr>
          <p:spPr>
            <a:xfrm>
              <a:off x="2714595" y="1141902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2855618" y="1450262"/>
              <a:ext cx="1920213" cy="12439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Basic demographics</a:t>
              </a:r>
              <a:endPara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81266" y="2772512"/>
            <a:ext cx="1613115" cy="1395534"/>
            <a:chOff x="2714595" y="1141902"/>
            <a:chExt cx="2150820" cy="1860712"/>
          </a:xfrm>
          <a:solidFill>
            <a:schemeClr val="accent1"/>
          </a:solidFill>
        </p:grpSpPr>
        <p:sp>
          <p:nvSpPr>
            <p:cNvPr id="12" name="Hexagon 11"/>
            <p:cNvSpPr/>
            <p:nvPr/>
          </p:nvSpPr>
          <p:spPr>
            <a:xfrm>
              <a:off x="2714595" y="1141902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3071032" y="1450262"/>
              <a:ext cx="1437946" cy="12439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rPr>
                <a:t>Health facility 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</a:rPr>
                <a:t>policy</a:t>
              </a:r>
            </a:p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(4 items</a:t>
              </a:r>
              <a:endPara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7786" y="335469"/>
            <a:ext cx="3275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S&amp;D domains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</a:p>
          <a:p>
            <a:pPr lvl="0" algn="ctr" defTabSz="685800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Thai health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0187" y="4610100"/>
            <a:ext cx="14234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</a:p>
          <a:p>
            <a:pPr algn="ctr"/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PLHIV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items)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665" y="3691777"/>
            <a:ext cx="14042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iscrimination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oward KP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item/group)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5144" y="2165091"/>
            <a:ext cx="14817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Uncomfortable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HIV-infected staff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item)</a:t>
            </a:r>
          </a:p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exagon 2"/>
          <p:cNvSpPr/>
          <p:nvPr/>
        </p:nvSpPr>
        <p:spPr>
          <a:xfrm>
            <a:off x="6063106" y="807869"/>
            <a:ext cx="609600" cy="507831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671" y="667469"/>
            <a:ext cx="178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Actionable drivers of stigma</a:t>
            </a:r>
            <a:endParaRPr lang="en-US" dirty="0"/>
          </a:p>
        </p:txBody>
      </p:sp>
      <p:sp>
        <p:nvSpPr>
          <p:cNvPr id="17" name="Hexagon 16"/>
          <p:cNvSpPr/>
          <p:nvPr/>
        </p:nvSpPr>
        <p:spPr>
          <a:xfrm>
            <a:off x="2390136" y="5470191"/>
            <a:ext cx="609600" cy="50783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1813" y="5397928"/>
            <a:ext cx="178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Manifestations of stigma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53519"/>
              </p:ext>
            </p:extLst>
          </p:nvPr>
        </p:nvGraphicFramePr>
        <p:xfrm>
          <a:off x="1722120" y="429099"/>
          <a:ext cx="5334000" cy="323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453477"/>
              </p:ext>
            </p:extLst>
          </p:nvPr>
        </p:nvGraphicFramePr>
        <p:xfrm>
          <a:off x="563880" y="4065421"/>
          <a:ext cx="765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3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6" y="1745017"/>
            <a:ext cx="8108354" cy="446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300" y="100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420" y="417039"/>
            <a:ext cx="8461389" cy="56053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Process/cycle and data use for monitoring of HIV-related stigma and discrimination in health care settings in Thailand</a:t>
            </a:r>
            <a:endParaRPr lang="th-TH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Conclusion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surveillance </a:t>
            </a:r>
            <a:r>
              <a:rPr lang="en-US" sz="2400" dirty="0"/>
              <a:t>provided evidence of HIV-related S&amp;D in Thai health </a:t>
            </a:r>
            <a:r>
              <a:rPr lang="en-US" sz="2400" dirty="0" smtClean="0"/>
              <a:t>facilities.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information could be </a:t>
            </a:r>
            <a:r>
              <a:rPr lang="en-US" sz="2400" dirty="0" smtClean="0"/>
              <a:t>used</a:t>
            </a:r>
          </a:p>
          <a:p>
            <a:pPr lvl="1"/>
            <a:r>
              <a:rPr lang="en-US" sz="2000" dirty="0" smtClean="0"/>
              <a:t>as an </a:t>
            </a:r>
            <a:r>
              <a:rPr lang="en-US" sz="2000" dirty="0"/>
              <a:t>advocacy tool for policy change and to tailor stigma reducing interventions at the </a:t>
            </a:r>
            <a:r>
              <a:rPr lang="en-US" sz="2000" dirty="0" smtClean="0"/>
              <a:t>national and local </a:t>
            </a:r>
            <a:r>
              <a:rPr lang="en-US" sz="2000" dirty="0"/>
              <a:t>level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to monitor the progress toward the target of eliminating S&amp;D in health facilities.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29205" y="1354239"/>
            <a:ext cx="7786145" cy="23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205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ヒラギノ角ゴ Pro W3</vt:lpstr>
      <vt:lpstr>Office Theme</vt:lpstr>
      <vt:lpstr>2_Office Theme</vt:lpstr>
      <vt:lpstr>HIV-related stigma and discrimination  among health care personnel in Thailand:  Results of the 2017 national surveillance survey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Kiengkrai</dc:creator>
  <cp:lastModifiedBy>Kiengkrai</cp:lastModifiedBy>
  <cp:revision>23</cp:revision>
  <dcterms:created xsi:type="dcterms:W3CDTF">2018-07-21T01:42:11Z</dcterms:created>
  <dcterms:modified xsi:type="dcterms:W3CDTF">2018-07-25T08:14:21Z</dcterms:modified>
</cp:coreProperties>
</file>